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8" r:id="rId3"/>
    <p:sldId id="259" r:id="rId4"/>
    <p:sldId id="274" r:id="rId5"/>
    <p:sldId id="260" r:id="rId6"/>
    <p:sldId id="261" r:id="rId7"/>
    <p:sldId id="270" r:id="rId8"/>
    <p:sldId id="262" r:id="rId9"/>
    <p:sldId id="264" r:id="rId10"/>
    <p:sldId id="265" r:id="rId11"/>
    <p:sldId id="273" r:id="rId12"/>
    <p:sldId id="267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8" autoAdjust="0"/>
    <p:restoredTop sz="94660"/>
  </p:normalViewPr>
  <p:slideViewPr>
    <p:cSldViewPr snapToGrid="0">
      <p:cViewPr varScale="1">
        <p:scale>
          <a:sx n="68" d="100"/>
          <a:sy n="68" d="100"/>
        </p:scale>
        <p:origin x="8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2022 vs 2021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51"/>
          <c:y val="4.8765455575612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450.98599999999999</c:v>
                </c:pt>
                <c:pt idx="1">
                  <c:v>338.61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244.18</c:v>
                </c:pt>
                <c:pt idx="1">
                  <c:v>182.83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48560531496066"/>
          <c:y val="0.1209609300589979"/>
          <c:w val="0.45302891240157478"/>
          <c:h val="0.679543326799746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6-4CB2-BD86-01709AB27D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6-4CB2-BD86-01709AB27D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6-4CB2-BD86-01709AB27D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6-4CB2-BD86-01709AB27D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6-4CB2-BD86-01709AB27D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6-4CB2-BD86-01709AB27D7A}"/>
              </c:ext>
            </c:extLst>
          </c:dPt>
          <c:dLbls>
            <c:dLbl>
              <c:idx val="0"/>
              <c:layout>
                <c:manualLayout>
                  <c:x val="-7.9440028433939977E-2"/>
                  <c:y val="0.152166759832261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46-4CB2-BD86-01709AB27D7A}"/>
                </c:ext>
              </c:extLst>
            </c:dLbl>
            <c:dLbl>
              <c:idx val="1"/>
              <c:layout>
                <c:manualLayout>
                  <c:x val="-9.8513296038010581E-2"/>
                  <c:y val="-0.12908562198046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46-4CB2-BD86-01709AB27D7A}"/>
                </c:ext>
              </c:extLst>
            </c:dLbl>
            <c:dLbl>
              <c:idx val="3"/>
              <c:layout>
                <c:manualLayout>
                  <c:x val="0.10318653034583176"/>
                  <c:y val="2.3974531005503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46-4CB2-BD86-01709AB27D7A}"/>
                </c:ext>
              </c:extLst>
            </c:dLbl>
            <c:dLbl>
              <c:idx val="4"/>
              <c:layout>
                <c:manualLayout>
                  <c:x val="7.3468042206959905E-2"/>
                  <c:y val="2.8523804839824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46-4CB2-BD86-01709AB27D7A}"/>
                </c:ext>
              </c:extLst>
            </c:dLbl>
            <c:dLbl>
              <c:idx val="5"/>
              <c:layout>
                <c:manualLayout>
                  <c:x val="7.9038755777295661E-2"/>
                  <c:y val="0.13996043676424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46-4CB2-BD86-01709AB27D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OPENING BAL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EXCESS CRUDE /EXCHANGE GAIN</c:v>
                </c:pt>
                <c:pt idx="5">
                  <c:v>CAPITAL RECEIPT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11.22</c:v>
                </c:pt>
                <c:pt idx="1">
                  <c:v>38.21</c:v>
                </c:pt>
                <c:pt idx="2">
                  <c:v>11.3</c:v>
                </c:pt>
                <c:pt idx="3">
                  <c:v>8.6199999999999992</c:v>
                </c:pt>
                <c:pt idx="4">
                  <c:v>1.71</c:v>
                </c:pt>
                <c:pt idx="5">
                  <c:v>28.93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4-4473-98B4-677EEC486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46377447340396"/>
          <c:y val="0.8075355064262113"/>
          <c:w val="0.71965984974406816"/>
          <c:h val="0.16668324515974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37363611908839E-2"/>
          <c:y val="0.18067462630921988"/>
          <c:w val="0.90372916666666669"/>
          <c:h val="0.54643287272674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VAT</c:v>
                </c:pt>
                <c:pt idx="3">
                  <c:v>Capital Receipts</c:v>
                </c:pt>
                <c:pt idx="4">
                  <c:v>Excess Crude Oil/ Exchange Gain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119.24</c:v>
                </c:pt>
                <c:pt idx="1">
                  <c:v>35.270000000000003</c:v>
                </c:pt>
                <c:pt idx="2">
                  <c:v>26.9</c:v>
                </c:pt>
                <c:pt idx="3">
                  <c:v>90.28</c:v>
                </c:pt>
                <c:pt idx="4">
                  <c:v>5.34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VAT</c:v>
                </c:pt>
                <c:pt idx="3">
                  <c:v>Capital Receipts</c:v>
                </c:pt>
                <c:pt idx="4">
                  <c:v>Excess Crude Oil/ Exchange Gain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91.7</c:v>
                </c:pt>
                <c:pt idx="1">
                  <c:v>36.75</c:v>
                </c:pt>
                <c:pt idx="2">
                  <c:v>23.37</c:v>
                </c:pt>
                <c:pt idx="3">
                  <c:v>93.11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319936"/>
        <c:axId val="95321472"/>
      </c:barChart>
      <c:catAx>
        <c:axId val="953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19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56"/>
          <c:y val="6.0656266327063765E-2"/>
          <c:w val="0.23415501968503938"/>
          <c:h val="0.13066426658829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071225681398929E-2"/>
          <c:y val="0.29021739705796723"/>
          <c:w val="0.90562574761230408"/>
          <c:h val="0.249086900596558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63.47</c:v>
                </c:pt>
                <c:pt idx="1">
                  <c:v>14.39</c:v>
                </c:pt>
                <c:pt idx="2">
                  <c:v>35.74</c:v>
                </c:pt>
                <c:pt idx="3">
                  <c:v>27.9</c:v>
                </c:pt>
                <c:pt idx="4">
                  <c:v>102.68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60.16</c:v>
                </c:pt>
                <c:pt idx="1">
                  <c:v>9.86</c:v>
                </c:pt>
                <c:pt idx="2">
                  <c:v>26.35</c:v>
                </c:pt>
                <c:pt idx="3">
                  <c:v>10.199999999999999</c:v>
                </c:pt>
                <c:pt idx="4">
                  <c:v>76.260000000000005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403392"/>
        <c:axId val="95409280"/>
      </c:barChart>
      <c:catAx>
        <c:axId val="95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9280"/>
        <c:crosses val="autoZero"/>
        <c:auto val="1"/>
        <c:lblAlgn val="ctr"/>
        <c:lblOffset val="100"/>
        <c:noMultiLvlLbl val="0"/>
      </c:catAx>
      <c:valAx>
        <c:axId val="9540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5" tIns="46463" rIns="92925" bIns="464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25" tIns="46463" rIns="92925" bIns="4646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2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2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9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FOURTH QUARTER </a:t>
            </a:r>
            <a:r>
              <a:rPr lang="yo-NG" sz="2700" dirty="0"/>
              <a:t>B</a:t>
            </a:r>
            <a:r>
              <a:rPr lang="en-US" sz="2700" dirty="0"/>
              <a:t>UDGET EXECUTION REPORT</a:t>
            </a:r>
            <a:br>
              <a:rPr lang="en-US" sz="2700" dirty="0"/>
            </a:br>
            <a:r>
              <a:rPr lang="en-US" sz="2800" dirty="0"/>
              <a:t>(JAN-DEC, 2022)</a:t>
            </a:r>
            <a:r>
              <a:rPr lang="yo-NG" sz="28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71F07B-43AC-DE97-5928-4DA2F86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203567"/>
              </p:ext>
            </p:extLst>
          </p:nvPr>
        </p:nvGraphicFramePr>
        <p:xfrm>
          <a:off x="1974576" y="1150937"/>
          <a:ext cx="7818781" cy="5037097"/>
        </p:xfrm>
        <a:graphic>
          <a:graphicData uri="http://schemas.openxmlformats.org/drawingml/2006/table">
            <a:tbl>
              <a:tblPr/>
              <a:tblGrid>
                <a:gridCol w="585765">
                  <a:extLst>
                    <a:ext uri="{9D8B030D-6E8A-4147-A177-3AD203B41FA5}">
                      <a16:colId xmlns:a16="http://schemas.microsoft.com/office/drawing/2014/main" val="346170441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381714842"/>
                    </a:ext>
                  </a:extLst>
                </a:gridCol>
                <a:gridCol w="1184654">
                  <a:extLst>
                    <a:ext uri="{9D8B030D-6E8A-4147-A177-3AD203B41FA5}">
                      <a16:colId xmlns:a16="http://schemas.microsoft.com/office/drawing/2014/main" val="2627509691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967441781"/>
                    </a:ext>
                  </a:extLst>
                </a:gridCol>
                <a:gridCol w="1444487">
                  <a:extLst>
                    <a:ext uri="{9D8B030D-6E8A-4147-A177-3AD203B41FA5}">
                      <a16:colId xmlns:a16="http://schemas.microsoft.com/office/drawing/2014/main" val="3757128263"/>
                    </a:ext>
                  </a:extLst>
                </a:gridCol>
                <a:gridCol w="1338470">
                  <a:extLst>
                    <a:ext uri="{9D8B030D-6E8A-4147-A177-3AD203B41FA5}">
                      <a16:colId xmlns:a16="http://schemas.microsoft.com/office/drawing/2014/main" val="713493901"/>
                    </a:ext>
                  </a:extLst>
                </a:gridCol>
              </a:tblGrid>
              <a:tr h="220279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534996"/>
                  </a:ext>
                </a:extLst>
              </a:tr>
              <a:tr h="6708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Actual Total Funding</a:t>
                      </a:r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93531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04950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687561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344864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68828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  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67574"/>
                  </a:ext>
                </a:extLst>
              </a:tr>
              <a:tr h="4669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67928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304100"/>
                  </a:ext>
                </a:extLst>
              </a:tr>
              <a:tr h="220279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59966954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Actual Total Expenditure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Budget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34849"/>
                  </a:ext>
                </a:extLst>
              </a:tr>
              <a:tr h="290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364175"/>
                  </a:ext>
                </a:extLst>
              </a:tr>
              <a:tr h="3003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05130"/>
                  </a:ext>
                </a:extLst>
              </a:tr>
              <a:tr h="3804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056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US" sz="2700" dirty="0">
                <a:latin typeface="+mn-lt"/>
              </a:rPr>
              <a:t>December</a:t>
            </a:r>
            <a:r>
              <a:rPr lang="en-ZA" sz="2700" dirty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22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81973"/>
              </p:ext>
            </p:extLst>
          </p:nvPr>
        </p:nvGraphicFramePr>
        <p:xfrm>
          <a:off x="1594056" y="1453368"/>
          <a:ext cx="8315741" cy="4484403"/>
        </p:xfrm>
        <a:graphic>
          <a:graphicData uri="http://schemas.openxmlformats.org/drawingml/2006/table">
            <a:tbl>
              <a:tblPr/>
              <a:tblGrid>
                <a:gridCol w="2068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199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Expenditure     Jan. –Dec 2022    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Performance on  Total Budget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75,975,733,186.80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63,467,733,355.04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20,752,090,767.67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14,391,535,368.70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2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96,727,823,954.47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77,859,268,723.74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57,746,818,551.74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35,738,455,318.52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28,013,395,249.03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27,904,815,324.97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0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182,488,037,755.24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141,502,539,367.23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60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268,498,528,922.80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102,677,582,042.48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6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8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268,498,528,922.80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102,677,582,042.48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2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450,986,566,678.04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244,180,121,409.71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688" y="304936"/>
            <a:ext cx="8048429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ZA" sz="2700" dirty="0">
                <a:latin typeface="+mn-lt"/>
              </a:rPr>
              <a:t>December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21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444959"/>
              </p:ext>
            </p:extLst>
          </p:nvPr>
        </p:nvGraphicFramePr>
        <p:xfrm>
          <a:off x="1709530" y="1202451"/>
          <a:ext cx="7858877" cy="4577384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30018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709530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166529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6793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 Budget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Expenditure          Jan. – Dec 2021   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Performance on    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72,760,161,564.51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60,164,320,364.51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20,182,910,593.04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9,860,920,894.25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92,943,072,157.55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70,025,241,258.76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3794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54,933,731,418.87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26,348,260,806.94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18,836,000,718.71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10,202,426,966.18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166,712,804,295.13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106,575,929,031.88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3045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162,363,053,140.91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76,255,030,023.80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322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9,535,085,585.82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3933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171,898,138,726.73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76,255,030,023.80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3462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338,610,943,021.86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182,830,959,055.68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6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6299"/>
            <a:ext cx="8544055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000" dirty="0"/>
            </a:br>
            <a:r>
              <a:rPr lang="en-US" sz="2000" dirty="0"/>
              <a:t>Comparison of Expenditure Actual Performance for the 4th Quarter 2022 and Corresponding Period, 2021</a:t>
            </a:r>
            <a:endParaRPr lang="en-GB" sz="20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201163"/>
              </p:ext>
            </p:extLst>
          </p:nvPr>
        </p:nvGraphicFramePr>
        <p:xfrm>
          <a:off x="569843" y="844715"/>
          <a:ext cx="10959853" cy="3286109"/>
        </p:xfrm>
        <a:graphic>
          <a:graphicData uri="http://schemas.openxmlformats.org/drawingml/2006/table">
            <a:tbl>
              <a:tblPr/>
              <a:tblGrid>
                <a:gridCol w="80687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549395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2018270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66605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54919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1008883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361180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859910757"/>
              </p:ext>
            </p:extLst>
          </p:nvPr>
        </p:nvGraphicFramePr>
        <p:xfrm>
          <a:off x="2272553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December, 2022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strike="sngStrike" dirty="0"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244.18BN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54.14%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of N450.986B.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33.56%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21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N182.83BN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53.99%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N338.61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2022 4</a:t>
            </a:r>
            <a:r>
              <a:rPr lang="en-US" sz="3600" baseline="30000" dirty="0"/>
              <a:t>TH</a:t>
            </a:r>
            <a:r>
              <a:rPr lang="en-US" sz="3600" dirty="0"/>
              <a:t>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352510430"/>
              </p:ext>
            </p:extLst>
          </p:nvPr>
        </p:nvGraphicFramePr>
        <p:xfrm>
          <a:off x="2086708" y="11421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en-GB" b="1" dirty="0"/>
              <a:t>     </a:t>
            </a:r>
            <a:r>
              <a:rPr lang="en-US" sz="3100" b="1" dirty="0">
                <a:latin typeface="+mn-lt"/>
              </a:rPr>
              <a:t>Funding</a:t>
            </a:r>
            <a:r>
              <a:rPr lang="yo-NG" sz="3100" dirty="0">
                <a:latin typeface="+mn-lt"/>
              </a:rPr>
              <a:t> </a:t>
            </a:r>
            <a:r>
              <a:rPr lang="en-ZA" sz="3100" dirty="0">
                <a:latin typeface="+mn-lt"/>
              </a:rPr>
              <a:t>Review</a:t>
            </a:r>
            <a:r>
              <a:rPr lang="yo-NG" sz="3100" dirty="0">
                <a:latin typeface="+mn-lt"/>
              </a:rPr>
              <a:t> </a:t>
            </a:r>
            <a:r>
              <a:rPr lang="en-GB" sz="3100" dirty="0">
                <a:latin typeface="+mn-lt"/>
              </a:rPr>
              <a:t>- </a:t>
            </a:r>
            <a:r>
              <a:rPr lang="en-US" sz="3100" dirty="0">
                <a:latin typeface="+mn-lt"/>
              </a:rPr>
              <a:t>January</a:t>
            </a:r>
            <a:r>
              <a:rPr lang="yo-NG" sz="3100" dirty="0">
                <a:latin typeface="+mn-lt"/>
              </a:rPr>
              <a:t> to </a:t>
            </a:r>
            <a:r>
              <a:rPr lang="en-US" sz="3100" dirty="0">
                <a:latin typeface="+mn-lt"/>
              </a:rPr>
              <a:t>December</a:t>
            </a:r>
            <a:r>
              <a:rPr lang="en-ZA" sz="3100" dirty="0">
                <a:latin typeface="+mn-lt"/>
              </a:rPr>
              <a:t> </a:t>
            </a:r>
            <a:r>
              <a:rPr lang="yo-NG" sz="3100" dirty="0">
                <a:latin typeface="+mn-lt"/>
              </a:rPr>
              <a:t>20</a:t>
            </a:r>
            <a:r>
              <a:rPr lang="en-US" sz="3100" dirty="0">
                <a:latin typeface="+mn-lt"/>
              </a:rPr>
              <a:t>22</a:t>
            </a:r>
            <a:br>
              <a:rPr lang="en-ZA" sz="3100" dirty="0"/>
            </a:br>
            <a:endParaRPr lang="en-GB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939731"/>
              </p:ext>
            </p:extLst>
          </p:nvPr>
        </p:nvGraphicFramePr>
        <p:xfrm>
          <a:off x="1510743" y="1194495"/>
          <a:ext cx="8220183" cy="4773968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3265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Actual Funding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Actual Funding Performance on Budget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 Actual Funding Performance on Actual Total Funding Sources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Jan. – Dec 2022    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4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35,083,831,629.88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34,997,671,747.48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99.75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160,174,462,525.27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119,242,693,669.52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74.45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4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43,096,470,300.08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35,268,825,420.53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81.84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3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26,593,542,182.28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26,905,858,312.86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101.17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 EXCHANGE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3,311,846,749.58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5,339,758,758.46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161.23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268,260,153,387.09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221,754,807,908.85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9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182,726,413,290.95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90,276,760,568.15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49.41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5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450,986,566,678.04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312,031,568,477.00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69.19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14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6" y="173460"/>
            <a:ext cx="8919473" cy="982983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400" b="1" dirty="0"/>
            </a:br>
            <a:r>
              <a:rPr lang="en-US" sz="2400" dirty="0"/>
              <a:t>Details of Actual Funding (Jan – Dec. 2022)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663659"/>
              </p:ext>
            </p:extLst>
          </p:nvPr>
        </p:nvGraphicFramePr>
        <p:xfrm>
          <a:off x="800475" y="1156443"/>
          <a:ext cx="6037053" cy="4846790"/>
        </p:xfrm>
        <a:graphic>
          <a:graphicData uri="http://schemas.openxmlformats.org/drawingml/2006/table">
            <a:tbl>
              <a:tblPr/>
              <a:tblGrid>
                <a:gridCol w="81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6C3933-6D6C-D420-B1FE-BC9F560E8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3270985"/>
              </p:ext>
            </p:extLst>
          </p:nvPr>
        </p:nvGraphicFramePr>
        <p:xfrm>
          <a:off x="5479819" y="989278"/>
          <a:ext cx="756842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15885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– Dec 2022)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240742615"/>
              </p:ext>
            </p:extLst>
          </p:nvPr>
        </p:nvGraphicFramePr>
        <p:xfrm>
          <a:off x="3481346" y="4401799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E76727-3CDF-29CE-88A6-769530E34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438925"/>
              </p:ext>
            </p:extLst>
          </p:nvPr>
        </p:nvGraphicFramePr>
        <p:xfrm>
          <a:off x="1697448" y="867334"/>
          <a:ext cx="8797104" cy="3534465"/>
        </p:xfrm>
        <a:graphic>
          <a:graphicData uri="http://schemas.openxmlformats.org/drawingml/2006/table">
            <a:tbl>
              <a:tblPr/>
              <a:tblGrid>
                <a:gridCol w="653967">
                  <a:extLst>
                    <a:ext uri="{9D8B030D-6E8A-4147-A177-3AD203B41FA5}">
                      <a16:colId xmlns:a16="http://schemas.microsoft.com/office/drawing/2014/main" val="1250029935"/>
                    </a:ext>
                  </a:extLst>
                </a:gridCol>
                <a:gridCol w="1638659">
                  <a:extLst>
                    <a:ext uri="{9D8B030D-6E8A-4147-A177-3AD203B41FA5}">
                      <a16:colId xmlns:a16="http://schemas.microsoft.com/office/drawing/2014/main" val="3745822416"/>
                    </a:ext>
                  </a:extLst>
                </a:gridCol>
                <a:gridCol w="854587">
                  <a:extLst>
                    <a:ext uri="{9D8B030D-6E8A-4147-A177-3AD203B41FA5}">
                      <a16:colId xmlns:a16="http://schemas.microsoft.com/office/drawing/2014/main" val="2084023562"/>
                    </a:ext>
                  </a:extLst>
                </a:gridCol>
                <a:gridCol w="1013970">
                  <a:extLst>
                    <a:ext uri="{9D8B030D-6E8A-4147-A177-3AD203B41FA5}">
                      <a16:colId xmlns:a16="http://schemas.microsoft.com/office/drawing/2014/main" val="3583510188"/>
                    </a:ext>
                  </a:extLst>
                </a:gridCol>
                <a:gridCol w="1362945">
                  <a:extLst>
                    <a:ext uri="{9D8B030D-6E8A-4147-A177-3AD203B41FA5}">
                      <a16:colId xmlns:a16="http://schemas.microsoft.com/office/drawing/2014/main" val="2712478613"/>
                    </a:ext>
                  </a:extLst>
                </a:gridCol>
                <a:gridCol w="1232475">
                  <a:extLst>
                    <a:ext uri="{9D8B030D-6E8A-4147-A177-3AD203B41FA5}">
                      <a16:colId xmlns:a16="http://schemas.microsoft.com/office/drawing/2014/main" val="1095279167"/>
                    </a:ext>
                  </a:extLst>
                </a:gridCol>
                <a:gridCol w="876649">
                  <a:extLst>
                    <a:ext uri="{9D8B030D-6E8A-4147-A177-3AD203B41FA5}">
                      <a16:colId xmlns:a16="http://schemas.microsoft.com/office/drawing/2014/main" val="1934600130"/>
                    </a:ext>
                  </a:extLst>
                </a:gridCol>
                <a:gridCol w="1163852">
                  <a:extLst>
                    <a:ext uri="{9D8B030D-6E8A-4147-A177-3AD203B41FA5}">
                      <a16:colId xmlns:a16="http://schemas.microsoft.com/office/drawing/2014/main" val="26399675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438" marR="9438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438" marR="9438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16"/>
                  </a:ext>
                </a:extLst>
              </a:tr>
              <a:tr h="5744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S/NO.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Estimates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N(Bn)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Jan.-Dec Actual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Estimates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Jan.-Dec Actual       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568683"/>
                  </a:ext>
                </a:extLst>
              </a:tr>
              <a:tr h="2517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68746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(IGR)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35648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(a)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74955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215259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26756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11683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61400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26079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997563"/>
                  </a:ext>
                </a:extLst>
              </a:tr>
              <a:tr h="3032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44986"/>
                  </a:ext>
                </a:extLst>
              </a:tr>
              <a:tr h="2608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29696" y="6407945"/>
            <a:ext cx="487680" cy="365125"/>
          </a:xfrm>
        </p:spPr>
        <p:txBody>
          <a:bodyPr/>
          <a:lstStyle/>
          <a:p>
            <a:pPr lvl="0"/>
            <a:r>
              <a:rPr lang="en-GB" noProof="0" dirty="0"/>
              <a:t>7</a:t>
            </a:r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     Funding Details at a glance </a:t>
            </a:r>
            <a:r>
              <a:rPr lang="en-US" sz="2400" dirty="0"/>
              <a:t>(January-Dec 2021)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358750"/>
              </p:ext>
            </p:extLst>
          </p:nvPr>
        </p:nvGraphicFramePr>
        <p:xfrm>
          <a:off x="1563758" y="1321807"/>
          <a:ext cx="7894535" cy="4289310"/>
        </p:xfrm>
        <a:graphic>
          <a:graphicData uri="http://schemas.openxmlformats.org/drawingml/2006/table">
            <a:tbl>
              <a:tblPr/>
              <a:tblGrid>
                <a:gridCol w="54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4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Budget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Actual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Performance on Total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2400" dirty="0"/>
              <a:t>FOURTH Quarter Year 2022</a:t>
            </a:r>
            <a:br>
              <a:rPr lang="en-ZA" sz="2400" dirty="0"/>
            </a:br>
            <a:r>
              <a:rPr lang="en-ZA" sz="2400" dirty="0"/>
              <a:t> IGR OF MAJOR REVENUE GENERATING AGENCIES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771" y="0"/>
            <a:ext cx="1158241" cy="833501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568464"/>
              </p:ext>
            </p:extLst>
          </p:nvPr>
        </p:nvGraphicFramePr>
        <p:xfrm>
          <a:off x="2046891" y="853484"/>
          <a:ext cx="7702904" cy="5471590"/>
        </p:xfrm>
        <a:graphic>
          <a:graphicData uri="http://schemas.openxmlformats.org/drawingml/2006/table">
            <a:tbl>
              <a:tblPr/>
              <a:tblGrid>
                <a:gridCol w="51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8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7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1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 ON TOTAL BUDGET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56,304,087,574.38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51,972,170,390.69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569546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8,867,450,000.00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10,626,625,668.04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672026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42,807,311,691.80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30,915,090,216.40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6,461,050,000.00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2,890,060,180.81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&amp; Development Permit Authority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11,890,091,946.15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2,027,369,972.01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2,286,774,150.00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1,028,498,016.19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1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1,810,033,600.00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821,333,198.69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1,793,697,200.00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883,083,439.74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7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539,858,050.00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572,706,257.13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389,296,610.00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339,322,184.09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the Accountant-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323,388,060.29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339,778,044.88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205,679,231.25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265,976,283.95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Judiciary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146,594,816.46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205,227,385.86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314,121,260.40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160,667,199.50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6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Forestry Plantation Projection (AREA J4)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141,824,850.00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134,271,834,190.73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103,189,733,287.98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25,902,628,334.54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16,052,960,381.54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0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160,174,462,525.27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119,242,693,669.52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6421</TotalTime>
  <Words>1237</Words>
  <Application>Microsoft Office PowerPoint</Application>
  <PresentationFormat>Widescreen</PresentationFormat>
  <Paragraphs>631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FOURTH QUARTER BUDGET EXECUTION REPORT (JAN-DEC, 2022) </vt:lpstr>
      <vt:lpstr> Year 2022 4TH Quarter Budget Performance</vt:lpstr>
      <vt:lpstr>FUNDING REVIEW</vt:lpstr>
      <vt:lpstr>      Funding Review - January to December 2022 </vt:lpstr>
      <vt:lpstr> Details of Actual Funding (Jan – Dec. 2022) </vt:lpstr>
      <vt:lpstr>    Revenue Performance - Funding Sources( January – Dec 2022) </vt:lpstr>
      <vt:lpstr>     Funding Details at a glance (January-Dec 2021) </vt:lpstr>
      <vt:lpstr>FOURTH Quarter Year 2022  IGR OF MAJOR REVENUE GENERATING AGENCIES</vt:lpstr>
      <vt:lpstr>Expenditure Review</vt:lpstr>
      <vt:lpstr> Expenditure Review - January to December 2022 </vt:lpstr>
      <vt:lpstr> Expenditure Review - January to December 2021 </vt:lpstr>
      <vt:lpstr> Comparison of Expenditure Actual Performance for the 4th Quarter 2022 and Corresponding Period,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BUDGET</cp:lastModifiedBy>
  <cp:revision>359</cp:revision>
  <cp:lastPrinted>2023-01-27T16:22:10Z</cp:lastPrinted>
  <dcterms:created xsi:type="dcterms:W3CDTF">2020-04-18T18:41:11Z</dcterms:created>
  <dcterms:modified xsi:type="dcterms:W3CDTF">2023-02-22T09:38:24Z</dcterms:modified>
</cp:coreProperties>
</file>